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9"/>
  </p:handoutMasterIdLst>
  <p:sldIdLst>
    <p:sldId id="256" r:id="rId2"/>
    <p:sldId id="303" r:id="rId3"/>
    <p:sldId id="267" r:id="rId4"/>
    <p:sldId id="266" r:id="rId5"/>
    <p:sldId id="304" r:id="rId6"/>
    <p:sldId id="269" r:id="rId7"/>
    <p:sldId id="270" r:id="rId8"/>
    <p:sldId id="305" r:id="rId9"/>
    <p:sldId id="273" r:id="rId10"/>
    <p:sldId id="274" r:id="rId11"/>
    <p:sldId id="275" r:id="rId12"/>
    <p:sldId id="276" r:id="rId13"/>
    <p:sldId id="279" r:id="rId14"/>
    <p:sldId id="278" r:id="rId15"/>
    <p:sldId id="306" r:id="rId16"/>
    <p:sldId id="307" r:id="rId17"/>
    <p:sldId id="328" r:id="rId18"/>
    <p:sldId id="329" r:id="rId19"/>
    <p:sldId id="330" r:id="rId20"/>
    <p:sldId id="331" r:id="rId21"/>
    <p:sldId id="289" r:id="rId22"/>
    <p:sldId id="291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00" r:id="rId34"/>
    <p:sldId id="302" r:id="rId35"/>
    <p:sldId id="315" r:id="rId36"/>
    <p:sldId id="301" r:id="rId37"/>
    <p:sldId id="312" r:id="rId38"/>
    <p:sldId id="313" r:id="rId39"/>
    <p:sldId id="309" r:id="rId40"/>
    <p:sldId id="316" r:id="rId41"/>
    <p:sldId id="317" r:id="rId42"/>
    <p:sldId id="318" r:id="rId43"/>
    <p:sldId id="319" r:id="rId44"/>
    <p:sldId id="310" r:id="rId45"/>
    <p:sldId id="320" r:id="rId46"/>
    <p:sldId id="321" r:id="rId47"/>
    <p:sldId id="322" r:id="rId48"/>
    <p:sldId id="324" r:id="rId49"/>
    <p:sldId id="323" r:id="rId50"/>
    <p:sldId id="325" r:id="rId51"/>
    <p:sldId id="332" r:id="rId52"/>
    <p:sldId id="326" r:id="rId53"/>
    <p:sldId id="327" r:id="rId54"/>
    <p:sldId id="343" r:id="rId55"/>
    <p:sldId id="344" r:id="rId56"/>
    <p:sldId id="345" r:id="rId57"/>
    <p:sldId id="346" r:id="rId5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DDBA32-B49C-4A42-959D-9F489FB4B4ED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14C253-9776-410E-A83A-C6047F0F0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8CF5-1F1F-4680-AAF4-CD3CB63C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02D9-1CFD-466D-A7BF-754C3EEC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6E82-35CE-47E7-947D-F12CB3B3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64F5A-2CBA-4A52-AD93-8CF40D92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94B1-787D-43FF-9B2C-CD57525B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4CEC-0643-4D5B-83EC-931F35A0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58AD-5C5F-432E-961C-3E695DF5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09E8-7E22-4515-89ED-F7142D2F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406E-BD11-4001-B6F5-832D6619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7757-F9C4-4A8D-8BE4-7CBC8BC94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D648-1ED4-4ACD-B3A3-B3F4ED8BE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3A96-1926-4AEF-97E4-01718BD45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0489-6659-4723-8CC8-7A2276C94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1B29-68CF-44F1-984D-3A817D68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39F-327B-484F-9655-5B6F7FED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81D5965-69DF-4D4C-B010-1EC3633C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anacetum_cinerariifolium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57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www.wiley.com/college/hein/0471741531/image_galleries/ch20/pages/fig_20_10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Organic and Biochemistry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362200"/>
            <a:ext cx="6400800" cy="762000"/>
          </a:xfrm>
        </p:spPr>
        <p:txBody>
          <a:bodyPr/>
          <a:lstStyle/>
          <a:p>
            <a:pPr eaLnBrk="1" hangingPunct="1"/>
            <a:r>
              <a:rPr lang="en-US" smtClean="0"/>
              <a:t>Chapters 19 and 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18_02-10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966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Longest chain highlighted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G18_02-1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3152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2 carbon group attached to main chain</a:t>
            </a:r>
          </a:p>
        </p:txBody>
      </p:sp>
      <p:pic>
        <p:nvPicPr>
          <p:cNvPr id="13316" name="Picture 4" descr="FG18_02-08_T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4772"/>
          <a:stretch>
            <a:fillRect/>
          </a:stretch>
        </p:blipFill>
        <p:spPr>
          <a:xfrm>
            <a:off x="5105400" y="4745038"/>
            <a:ext cx="4038600" cy="2112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18_02-1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044700"/>
            <a:ext cx="90170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3-ethyl hexane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18_02-15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534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FG18_02-16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87688"/>
            <a:ext cx="8153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4-ethyl-2-methyl heptane</a:t>
            </a:r>
          </a:p>
        </p:txBody>
      </p:sp>
      <p:pic>
        <p:nvPicPr>
          <p:cNvPr id="16387" name="Picture 4" descr="FG18_02-17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62225"/>
            <a:ext cx="8229600" cy="2601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Cycloalkanes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219200" y="1981200"/>
          <a:ext cx="5715000" cy="4340225"/>
        </p:xfrm>
        <a:graphic>
          <a:graphicData uri="http://schemas.openxmlformats.org/presentationml/2006/ole">
            <p:oleObj spid="_x0000_s1026" r:id="rId3" imgW="328317" imgH="24956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/>
              <a:t>Physiological Properties of Alkanes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Methane (CH</a:t>
            </a:r>
            <a:r>
              <a:rPr lang="en-US" sz="2400" baseline="-25000" smtClean="0"/>
              <a:t>4</a:t>
            </a:r>
            <a:r>
              <a:rPr lang="en-US" sz="2400" smtClean="0"/>
              <a:t>) is physiologically inert.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Cyclopropane (C</a:t>
            </a:r>
            <a:r>
              <a:rPr lang="en-US" sz="2400" baseline="-25000" smtClean="0"/>
              <a:t>3</a:t>
            </a:r>
            <a:r>
              <a:rPr lang="en-US" sz="2400" smtClean="0"/>
              <a:t>H</a:t>
            </a:r>
            <a:r>
              <a:rPr lang="en-US" sz="2400" baseline="-25000" smtClean="0"/>
              <a:t>6</a:t>
            </a:r>
            <a:r>
              <a:rPr lang="en-US" sz="2400" smtClean="0"/>
              <a:t>) is a safe, effective, and fast acting anesthetic.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Pyrethrins are cyclopropane derivatives found in the pyrethrum daisy which have insecticidal activity.  Pyrethrins are frequently used in flea sprays.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Liquid alkanes (gasoline) dissolve and wash away oils.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Solid alkanes are applies to the skin as emollients (skin softeners).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715000" cy="1143000"/>
          </a:xfrm>
        </p:spPr>
        <p:txBody>
          <a:bodyPr/>
          <a:lstStyle/>
          <a:p>
            <a:pPr eaLnBrk="1" hangingPunct="1"/>
            <a:r>
              <a:rPr lang="en-US" sz="4000" u="sng" dirty="0" smtClean="0"/>
              <a:t>Properties of </a:t>
            </a:r>
            <a:r>
              <a:rPr lang="en-US" sz="4000" u="sng" dirty="0" err="1" smtClean="0"/>
              <a:t>Alkanes</a:t>
            </a:r>
            <a:endParaRPr lang="en-US" sz="4000" u="sng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0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Methane (CH</a:t>
            </a:r>
            <a:r>
              <a:rPr lang="en-US" baseline="-25000" dirty="0" smtClean="0"/>
              <a:t>4</a:t>
            </a:r>
            <a:r>
              <a:rPr lang="en-US" dirty="0" smtClean="0"/>
              <a:t>), propane (C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), and butane(C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) are all used as fuels.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Cyclopropane</a:t>
            </a:r>
            <a:r>
              <a:rPr lang="en-US" sz="2400" dirty="0" smtClean="0"/>
              <a:t> (C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) is a safe, effective, and fast acting anesthetic.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Pyrethrins</a:t>
            </a:r>
            <a:r>
              <a:rPr lang="en-US" sz="2400" dirty="0" smtClean="0"/>
              <a:t> are </a:t>
            </a:r>
            <a:r>
              <a:rPr lang="en-US" sz="2400" dirty="0" err="1" smtClean="0"/>
              <a:t>cyclopropane</a:t>
            </a:r>
            <a:r>
              <a:rPr lang="en-US" sz="2400" dirty="0" smtClean="0"/>
              <a:t> derivatives found in the pyrethrum daisy which have insecticidal activity.  </a:t>
            </a:r>
            <a:r>
              <a:rPr lang="en-US" sz="2400" dirty="0" err="1" smtClean="0"/>
              <a:t>Pyrethrins</a:t>
            </a:r>
            <a:r>
              <a:rPr lang="en-US" sz="2400" dirty="0" smtClean="0"/>
              <a:t> are frequently used in flea sprays.</a:t>
            </a:r>
          </a:p>
        </p:txBody>
      </p:sp>
      <p:pic>
        <p:nvPicPr>
          <p:cNvPr id="4" name="Picture 3" descr="06_Pg184_Un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7360" y="67056"/>
            <a:ext cx="3596640" cy="679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10400" cy="1143000"/>
          </a:xfrm>
        </p:spPr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791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Cyclopropane</a:t>
            </a:r>
            <a:r>
              <a:rPr lang="en-US" dirty="0" smtClean="0"/>
              <a:t> (C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 is a safe, effective, and fast acting anesthetic.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Pyrethrins</a:t>
            </a:r>
            <a:r>
              <a:rPr lang="en-US" dirty="0" smtClean="0"/>
              <a:t> are </a:t>
            </a:r>
            <a:r>
              <a:rPr lang="en-US" dirty="0" err="1" smtClean="0"/>
              <a:t>cyclopropane</a:t>
            </a:r>
            <a:r>
              <a:rPr lang="en-US" dirty="0" smtClean="0"/>
              <a:t> derivatives found in the pyrethrum daisy which have insecticidal activity.  </a:t>
            </a:r>
            <a:r>
              <a:rPr lang="en-US" dirty="0" err="1" smtClean="0"/>
              <a:t>Pyrethrins</a:t>
            </a:r>
            <a:r>
              <a:rPr lang="en-US" dirty="0" smtClean="0"/>
              <a:t> are frequently used in flea sprays.</a:t>
            </a:r>
          </a:p>
          <a:p>
            <a:endParaRPr lang="en-US" dirty="0"/>
          </a:p>
        </p:txBody>
      </p:sp>
      <p:pic>
        <p:nvPicPr>
          <p:cNvPr id="32770" name="Picture 2" descr="http://upload.wikimedia.org/wikipedia/commons/thumb/9/9e/Tanacetum_cinerariifolium1.jpg/220px-Tanacetum_cinerariifoli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71800"/>
            <a:ext cx="2095500" cy="1552576"/>
          </a:xfrm>
          <a:prstGeom prst="rect">
            <a:avLst/>
          </a:prstGeom>
          <a:noFill/>
        </p:spPr>
      </p:pic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6248400" y="990600"/>
          <a:ext cx="2667587" cy="2133600"/>
        </p:xfrm>
        <a:graphic>
          <a:graphicData uri="http://schemas.openxmlformats.org/presentationml/2006/ole">
            <p:oleObj spid="_x0000_s57346" name="Structure" r:id="rId5" imgW="1800000" imgH="1440000" progId="Structure3DOLEServ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Liquid </a:t>
            </a:r>
            <a:r>
              <a:rPr lang="en-US" dirty="0" err="1" smtClean="0"/>
              <a:t>alkanes</a:t>
            </a:r>
            <a:r>
              <a:rPr lang="en-US" dirty="0" smtClean="0"/>
              <a:t> (gasoline) dissolve and wash away oils.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Solid </a:t>
            </a:r>
            <a:r>
              <a:rPr lang="en-US" dirty="0" err="1" smtClean="0"/>
              <a:t>alkanes</a:t>
            </a:r>
            <a:r>
              <a:rPr lang="en-US" dirty="0" smtClean="0"/>
              <a:t> make up the waxy coating on fruits and vegetables.  They are also applied to the skin as emollients (skin softeners). </a:t>
            </a:r>
          </a:p>
          <a:p>
            <a:endParaRPr lang="en-US" dirty="0"/>
          </a:p>
        </p:txBody>
      </p:sp>
      <p:pic>
        <p:nvPicPr>
          <p:cNvPr id="4" name="Picture 3" descr="06_Pg184_UnFigur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3000" y="1371600"/>
            <a:ext cx="351099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always has 4 bonds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971800"/>
            <a:ext cx="7710488" cy="1354138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Hydrocarbons</a:t>
            </a:r>
            <a:endParaRPr lang="en-US" dirty="0"/>
          </a:p>
        </p:txBody>
      </p:sp>
      <p:pic>
        <p:nvPicPr>
          <p:cNvPr id="4" name="Content Placeholder 3" descr="08_Pg234_Un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2558505" cy="4525963"/>
          </a:xfrm>
        </p:spPr>
      </p:pic>
      <p:pic>
        <p:nvPicPr>
          <p:cNvPr id="5" name="Picture 4" descr="08_Pg235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4267200" cy="3986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Ethene</a:t>
            </a:r>
            <a:r>
              <a:rPr lang="en-US" dirty="0" smtClean="0"/>
              <a:t> used to ripen fruit.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18_02-25_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58938"/>
            <a:ext cx="74676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Alkenes – double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18_03-001_T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95450"/>
            <a:ext cx="69342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Alkynes – triple bonds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Groups in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Hydrocarbons</a:t>
            </a:r>
          </a:p>
          <a:p>
            <a:r>
              <a:rPr lang="en-US" dirty="0" smtClean="0"/>
              <a:t>Alcohols and Ethers</a:t>
            </a:r>
          </a:p>
          <a:p>
            <a:r>
              <a:rPr lang="en-US" dirty="0" err="1" smtClean="0"/>
              <a:t>Aldehydes</a:t>
            </a:r>
            <a:r>
              <a:rPr lang="en-US" dirty="0" smtClean="0"/>
              <a:t> and </a:t>
            </a:r>
            <a:r>
              <a:rPr lang="en-US" dirty="0" err="1" smtClean="0"/>
              <a:t>Ketones</a:t>
            </a:r>
            <a:endParaRPr lang="en-US" dirty="0" smtClean="0"/>
          </a:p>
          <a:p>
            <a:r>
              <a:rPr lang="en-US" dirty="0" smtClean="0"/>
              <a:t>Carboxylic acids and Esters</a:t>
            </a:r>
          </a:p>
          <a:p>
            <a:r>
              <a:rPr lang="en-US" dirty="0" smtClean="0"/>
              <a:t>Amines and Amides</a:t>
            </a:r>
          </a:p>
          <a:p>
            <a:r>
              <a:rPr lang="en-US" dirty="0" smtClean="0"/>
              <a:t>Amino Acids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Pg235_Un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914400"/>
            <a:ext cx="2371344" cy="2487168"/>
          </a:xfrm>
          <a:prstGeom prst="rect">
            <a:avLst/>
          </a:prstGeom>
        </p:spPr>
      </p:pic>
      <p:pic>
        <p:nvPicPr>
          <p:cNvPr id="3" name="Picture 2" descr="08_Pg235_UnFigur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360" y="4114800"/>
            <a:ext cx="2834640" cy="1969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5029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Alcohols and Ethers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Alcohol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General formula R-OH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Ether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General formula R-O-R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971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Methanol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OH</a:t>
            </a:r>
          </a:p>
          <a:p>
            <a:r>
              <a:rPr lang="en-US" sz="2400" u="none" dirty="0" smtClean="0">
                <a:solidFill>
                  <a:schemeClr val="tx1"/>
                </a:solidFill>
              </a:rPr>
              <a:t>Ethanol   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400" u="none" dirty="0" smtClean="0">
                <a:solidFill>
                  <a:schemeClr val="tx1"/>
                </a:solidFill>
              </a:rPr>
              <a:t>OH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105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Dimethyl</a:t>
            </a:r>
            <a:r>
              <a:rPr lang="en-US" sz="2400" u="none" dirty="0" smtClean="0">
                <a:solidFill>
                  <a:schemeClr val="tx1"/>
                </a:solidFill>
              </a:rPr>
              <a:t> ether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OCH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Diethyl ether   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400" u="none" dirty="0" smtClean="0">
                <a:solidFill>
                  <a:schemeClr val="tx1"/>
                </a:solidFill>
              </a:rPr>
              <a:t>OCH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400" u="none" dirty="0" smtClean="0">
                <a:solidFill>
                  <a:schemeClr val="tx1"/>
                </a:solidFill>
              </a:rPr>
              <a:t>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endParaRPr lang="en-US" sz="2400" u="none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Aldehydes</a:t>
            </a:r>
            <a:r>
              <a:rPr lang="en-US" dirty="0" smtClean="0"/>
              <a:t> and </a:t>
            </a:r>
            <a:r>
              <a:rPr lang="en-US" dirty="0" err="1" smtClean="0"/>
              <a:t>Ketones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600200"/>
            <a:ext cx="4038600" cy="4724400"/>
          </a:xfrm>
        </p:spPr>
        <p:txBody>
          <a:bodyPr/>
          <a:lstStyle/>
          <a:p>
            <a:r>
              <a:rPr lang="en-US" dirty="0" smtClean="0"/>
              <a:t>Contain a carbonyl group </a:t>
            </a:r>
          </a:p>
          <a:p>
            <a:endParaRPr lang="en-US" dirty="0" smtClean="0"/>
          </a:p>
          <a:p>
            <a:r>
              <a:rPr lang="en-US" dirty="0" err="1" smtClean="0"/>
              <a:t>Aldehydes</a:t>
            </a:r>
            <a:endParaRPr lang="en-US" dirty="0" smtClean="0"/>
          </a:p>
          <a:p>
            <a:pPr lvl="1"/>
            <a:r>
              <a:rPr lang="en-US" dirty="0" smtClean="0"/>
              <a:t>Carbonyl attached to at least 1 hydrogen</a:t>
            </a:r>
          </a:p>
          <a:p>
            <a:endParaRPr lang="en-US" dirty="0" smtClean="0"/>
          </a:p>
          <a:p>
            <a:r>
              <a:rPr lang="en-US" dirty="0" err="1" smtClean="0"/>
              <a:t>Ketones</a:t>
            </a:r>
            <a:endParaRPr lang="en-US" dirty="0" smtClean="0"/>
          </a:p>
          <a:p>
            <a:pPr lvl="1"/>
            <a:r>
              <a:rPr lang="en-US" dirty="0" smtClean="0"/>
              <a:t>No hydrogen attached to carbonyl.</a:t>
            </a:r>
            <a:endParaRPr lang="en-US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191000" y="2286000"/>
          <a:ext cx="527050" cy="523875"/>
        </p:xfrm>
        <a:graphic>
          <a:graphicData uri="http://schemas.openxmlformats.org/presentationml/2006/ole">
            <p:oleObj spid="_x0000_s58370" name="Struct" r:id="rId3" imgW="526320" imgH="524160" progId="StructureOLEServer.Document">
              <p:embed/>
            </p:oleObj>
          </a:graphicData>
        </a:graphic>
      </p:graphicFrame>
      <p:pic>
        <p:nvPicPr>
          <p:cNvPr id="10" name="Picture 9" descr="08_Pg236_UnFigure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2209800"/>
            <a:ext cx="1860253" cy="2330631"/>
          </a:xfrm>
          <a:prstGeom prst="rect">
            <a:avLst/>
          </a:prstGeom>
        </p:spPr>
      </p:pic>
      <p:pic>
        <p:nvPicPr>
          <p:cNvPr id="11" name="Picture 10" descr="08_Pg237_UnFigur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752600"/>
            <a:ext cx="1962912" cy="3856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Aldehydes</a:t>
            </a:r>
            <a:r>
              <a:rPr lang="en-US" dirty="0" smtClean="0"/>
              <a:t> and </a:t>
            </a:r>
            <a:r>
              <a:rPr lang="en-US" dirty="0" err="1" smtClean="0"/>
              <a:t>Ketones</a:t>
            </a:r>
            <a:endParaRPr lang="en-US" dirty="0"/>
          </a:p>
        </p:txBody>
      </p:sp>
      <p:pic>
        <p:nvPicPr>
          <p:cNvPr id="4" name="Content Placeholder 3" descr="08_Pg236_UnFigur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2209800"/>
            <a:ext cx="2310384" cy="2206752"/>
          </a:xfrm>
        </p:spPr>
      </p:pic>
      <p:pic>
        <p:nvPicPr>
          <p:cNvPr id="5" name="Picture 4" descr="08_Pg236_UnFigur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828800"/>
            <a:ext cx="2700528" cy="2804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648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Methanal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Ethanal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514600" y="4495800"/>
          <a:ext cx="975495" cy="693737"/>
        </p:xfrm>
        <a:graphic>
          <a:graphicData uri="http://schemas.openxmlformats.org/presentationml/2006/ole">
            <p:oleObj spid="_x0000_s59394" name="Struct" r:id="rId5" imgW="653400" imgH="465120" progId="StructureOLEServer.Document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438400" y="5257800"/>
          <a:ext cx="997786" cy="649287"/>
        </p:xfrm>
        <a:graphic>
          <a:graphicData uri="http://schemas.openxmlformats.org/presentationml/2006/ole">
            <p:oleObj spid="_x0000_s59395" name="Struct" r:id="rId6" imgW="763200" imgH="497520" progId="StructureOLEServer.Documen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4648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Propanone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400" u="none" dirty="0" smtClean="0">
                <a:solidFill>
                  <a:schemeClr val="tx1"/>
                </a:solidFill>
              </a:rPr>
              <a:t>Butanone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6553200" y="4572000"/>
          <a:ext cx="1367533" cy="725487"/>
        </p:xfrm>
        <a:graphic>
          <a:graphicData uri="http://schemas.openxmlformats.org/presentationml/2006/ole">
            <p:oleObj spid="_x0000_s59396" name="Struct" r:id="rId7" imgW="937080" imgH="497520" progId="StructureOLEServer.Document">
              <p:embed/>
            </p:oleObj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6400800" y="5257800"/>
          <a:ext cx="1782428" cy="725487"/>
        </p:xfrm>
        <a:graphic>
          <a:graphicData uri="http://schemas.openxmlformats.org/presentationml/2006/ole">
            <p:oleObj spid="_x0000_s59397" name="Struct" r:id="rId8" imgW="1220400" imgH="497520" progId="StructureOLEServer.Document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Carboxylic Acids and 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600200"/>
            <a:ext cx="4038600" cy="4724400"/>
          </a:xfrm>
        </p:spPr>
        <p:txBody>
          <a:bodyPr/>
          <a:lstStyle/>
          <a:p>
            <a:r>
              <a:rPr lang="en-US" dirty="0" smtClean="0"/>
              <a:t>Contain a carboxyl group </a:t>
            </a:r>
          </a:p>
          <a:p>
            <a:endParaRPr lang="en-US" dirty="0" smtClean="0"/>
          </a:p>
          <a:p>
            <a:r>
              <a:rPr lang="en-US" dirty="0" smtClean="0"/>
              <a:t>Carboxylic acid</a:t>
            </a:r>
          </a:p>
          <a:p>
            <a:pPr lvl="1"/>
            <a:r>
              <a:rPr lang="en-US" dirty="0" smtClean="0"/>
              <a:t>Oxygen attached to H</a:t>
            </a:r>
          </a:p>
          <a:p>
            <a:endParaRPr lang="en-US" dirty="0" smtClean="0"/>
          </a:p>
          <a:p>
            <a:r>
              <a:rPr lang="en-US" dirty="0" smtClean="0"/>
              <a:t>Esters</a:t>
            </a:r>
          </a:p>
          <a:p>
            <a:pPr lvl="1"/>
            <a:r>
              <a:rPr lang="en-US" dirty="0" smtClean="0"/>
              <a:t>Carbon (R) group attached to H</a:t>
            </a:r>
            <a:endParaRPr lang="en-US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629400" y="2286000"/>
          <a:ext cx="847725" cy="465137"/>
        </p:xfrm>
        <a:graphic>
          <a:graphicData uri="http://schemas.openxmlformats.org/presentationml/2006/ole">
            <p:oleObj spid="_x0000_s60418" name="Struct" r:id="rId3" imgW="848160" imgH="465120" progId="StructureOLEServer.Document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6324600" y="4038600"/>
          <a:ext cx="877887" cy="465137"/>
        </p:xfrm>
        <a:graphic>
          <a:graphicData uri="http://schemas.openxmlformats.org/presentationml/2006/ole">
            <p:oleObj spid="_x0000_s60419" name="Struct" r:id="rId4" imgW="878040" imgH="465120" progId="StructureOLEServer.Document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943600" y="5867400"/>
          <a:ext cx="877887" cy="465137"/>
        </p:xfrm>
        <a:graphic>
          <a:graphicData uri="http://schemas.openxmlformats.org/presentationml/2006/ole">
            <p:oleObj spid="_x0000_s60420" name="Struct" r:id="rId5" imgW="878040" imgH="465120" progId="StructureOLEServer.Document">
              <p:embed/>
            </p:oleObj>
          </a:graphicData>
        </a:graphic>
      </p:graphicFrame>
      <p:pic>
        <p:nvPicPr>
          <p:cNvPr id="11" name="Picture 10" descr="08_Pg237_UnFigure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066800"/>
            <a:ext cx="2438400" cy="2759242"/>
          </a:xfrm>
          <a:prstGeom prst="rect">
            <a:avLst/>
          </a:prstGeom>
        </p:spPr>
      </p:pic>
      <p:pic>
        <p:nvPicPr>
          <p:cNvPr id="12" name="Picture 11" descr="08_Pg238_UnFigure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3886200"/>
            <a:ext cx="2416121" cy="264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Carboxylic Acids and Esters</a:t>
            </a:r>
            <a:endParaRPr lang="en-US" dirty="0"/>
          </a:p>
        </p:txBody>
      </p:sp>
      <p:pic>
        <p:nvPicPr>
          <p:cNvPr id="4" name="Content Placeholder 3" descr="08_Pg237_UnFigur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19200"/>
            <a:ext cx="2535936" cy="2773680"/>
          </a:xfrm>
        </p:spPr>
      </p:pic>
      <p:pic>
        <p:nvPicPr>
          <p:cNvPr id="5" name="Picture 4" descr="08_Pg237_UnFigure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219200"/>
            <a:ext cx="3157728" cy="2852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19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Methanoic</a:t>
            </a:r>
            <a:r>
              <a:rPr lang="en-US" sz="2400" u="none" dirty="0" smtClean="0">
                <a:solidFill>
                  <a:schemeClr val="tx1"/>
                </a:solidFill>
              </a:rPr>
              <a:t> acid</a:t>
            </a:r>
          </a:p>
          <a:p>
            <a:endParaRPr lang="en-US" sz="2400" u="none" dirty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Ethanoic</a:t>
            </a:r>
            <a:r>
              <a:rPr lang="en-US" sz="2400" u="none" dirty="0" smtClean="0">
                <a:solidFill>
                  <a:schemeClr val="tx1"/>
                </a:solidFill>
              </a:rPr>
              <a:t> acid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495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Methyl </a:t>
            </a:r>
            <a:r>
              <a:rPr lang="en-US" sz="2400" u="none" dirty="0" err="1" smtClean="0">
                <a:solidFill>
                  <a:schemeClr val="tx1"/>
                </a:solidFill>
              </a:rPr>
              <a:t>methanoate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endParaRPr lang="en-US" sz="2400" u="none" dirty="0">
              <a:solidFill>
                <a:schemeClr val="tx1"/>
              </a:solidFill>
            </a:endParaRP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Methyl </a:t>
            </a:r>
            <a:r>
              <a:rPr lang="en-US" sz="2400" u="none" dirty="0" err="1" smtClean="0">
                <a:solidFill>
                  <a:schemeClr val="tx1"/>
                </a:solidFill>
              </a:rPr>
              <a:t>ethanoate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819400" y="4267200"/>
          <a:ext cx="1219200" cy="738069"/>
        </p:xfrm>
        <a:graphic>
          <a:graphicData uri="http://schemas.openxmlformats.org/presentationml/2006/ole">
            <p:oleObj spid="_x0000_s61442" name="Struct" r:id="rId5" imgW="767880" imgH="465120" progId="StructureOLEServer.Document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667000" y="5257800"/>
          <a:ext cx="1517371" cy="858837"/>
        </p:xfrm>
        <a:graphic>
          <a:graphicData uri="http://schemas.openxmlformats.org/presentationml/2006/ole">
            <p:oleObj spid="_x0000_s61443" name="Struct" r:id="rId6" imgW="877680" imgH="497520" progId="StructureOLEServer.Document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705600" y="4876800"/>
          <a:ext cx="1662112" cy="693654"/>
        </p:xfrm>
        <a:graphic>
          <a:graphicData uri="http://schemas.openxmlformats.org/presentationml/2006/ole">
            <p:oleObj spid="_x0000_s61444" name="Struct" r:id="rId7" imgW="1190880" imgH="497520" progId="StructureOLEServer.Document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6705600" y="5943600"/>
          <a:ext cx="2185987" cy="736505"/>
        </p:xfrm>
        <a:graphic>
          <a:graphicData uri="http://schemas.openxmlformats.org/presentationml/2006/ole">
            <p:oleObj spid="_x0000_s61445" name="Struct" r:id="rId8" imgW="1474560" imgH="497520" progId="StructureOLEServer.Document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Amines and Amides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600200"/>
            <a:ext cx="4038600" cy="4724400"/>
          </a:xfrm>
        </p:spPr>
        <p:txBody>
          <a:bodyPr/>
          <a:lstStyle/>
          <a:p>
            <a:r>
              <a:rPr lang="en-US" dirty="0" smtClean="0"/>
              <a:t>Contain nitrogen</a:t>
            </a:r>
          </a:p>
          <a:p>
            <a:endParaRPr lang="en-US" dirty="0" smtClean="0"/>
          </a:p>
          <a:p>
            <a:r>
              <a:rPr lang="en-US" dirty="0" smtClean="0"/>
              <a:t>Amines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Amides</a:t>
            </a:r>
          </a:p>
          <a:p>
            <a:pPr lvl="1"/>
            <a:r>
              <a:rPr lang="en-US" dirty="0" smtClean="0"/>
              <a:t>Carbonyl attached to a nitrogen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572000" y="2971800"/>
          <a:ext cx="1103318" cy="838199"/>
        </p:xfrm>
        <a:graphic>
          <a:graphicData uri="http://schemas.openxmlformats.org/presentationml/2006/ole">
            <p:oleObj spid="_x0000_s62466" name="Struct" r:id="rId3" imgW="653400" imgH="497520" progId="StructureOLEServer.Document">
              <p:embed/>
            </p:oleObj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4145956" y="5410200"/>
          <a:ext cx="1224558" cy="762000"/>
        </p:xfrm>
        <a:graphic>
          <a:graphicData uri="http://schemas.openxmlformats.org/presentationml/2006/ole">
            <p:oleObj spid="_x0000_s62467" name="Struct" r:id="rId4" imgW="797760" imgH="497520" progId="StructureOLEServer.Document">
              <p:embed/>
            </p:oleObj>
          </a:graphicData>
        </a:graphic>
      </p:graphicFrame>
      <p:pic>
        <p:nvPicPr>
          <p:cNvPr id="16" name="Picture 15" descr="08_Pg238_UnFigur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2438246" cy="1676400"/>
          </a:xfrm>
          <a:prstGeom prst="rect">
            <a:avLst/>
          </a:prstGeom>
        </p:spPr>
      </p:pic>
      <p:pic>
        <p:nvPicPr>
          <p:cNvPr id="17" name="Picture 16" descr="08_Pg240_UnFig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3576" y="1828800"/>
            <a:ext cx="2630424" cy="242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g19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2359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Amines and Amides</a:t>
            </a:r>
            <a:endParaRPr lang="en-US" dirty="0"/>
          </a:p>
        </p:txBody>
      </p:sp>
      <p:pic>
        <p:nvPicPr>
          <p:cNvPr id="4" name="Content Placeholder 3" descr="08_Pg239_UnFigur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3457033" cy="3124200"/>
          </a:xfrm>
        </p:spPr>
      </p:pic>
      <p:pic>
        <p:nvPicPr>
          <p:cNvPr id="5" name="Picture 4" descr="08_Pg239_UnFigur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838200"/>
            <a:ext cx="3772930" cy="3352800"/>
          </a:xfrm>
          <a:prstGeom prst="rect">
            <a:avLst/>
          </a:prstGeom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676400" y="4800600"/>
          <a:ext cx="1080763" cy="649287"/>
        </p:xfrm>
        <a:graphic>
          <a:graphicData uri="http://schemas.openxmlformats.org/presentationml/2006/ole">
            <p:oleObj spid="_x0000_s63490" name="Struct" r:id="rId5" imgW="827280" imgH="497520" progId="StructureOLEServer.Document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447800" y="5943600"/>
          <a:ext cx="1452081" cy="649287"/>
        </p:xfrm>
        <a:graphic>
          <a:graphicData uri="http://schemas.openxmlformats.org/presentationml/2006/ole">
            <p:oleObj spid="_x0000_s63491" name="Struct" r:id="rId6" imgW="1110600" imgH="497520" progId="StructureOLEServer.Document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172200" y="4648200"/>
          <a:ext cx="827087" cy="496887"/>
        </p:xfrm>
        <a:graphic>
          <a:graphicData uri="http://schemas.openxmlformats.org/presentationml/2006/ole">
            <p:oleObj spid="_x0000_s63492" name="Struct" r:id="rId7" imgW="827280" imgH="497520" progId="StructureOLEServer.Document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6019800" y="5410200"/>
          <a:ext cx="936625" cy="496887"/>
        </p:xfrm>
        <a:graphic>
          <a:graphicData uri="http://schemas.openxmlformats.org/presentationml/2006/ole">
            <p:oleObj spid="_x0000_s63493" name="Struct" r:id="rId8" imgW="937080" imgH="497520" progId="StructureOLEServer.Document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6248400" y="6096000"/>
          <a:ext cx="1220788" cy="496888"/>
        </p:xfrm>
        <a:graphic>
          <a:graphicData uri="http://schemas.openxmlformats.org/presentationml/2006/ole">
            <p:oleObj spid="_x0000_s63494" name="Struct" r:id="rId9" imgW="1220400" imgH="497520" progId="StructureOLEServer.Document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4196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Methyl amine</a:t>
            </a:r>
          </a:p>
          <a:p>
            <a:endParaRPr lang="en-US" sz="2400" u="none" dirty="0">
              <a:solidFill>
                <a:schemeClr val="tx1"/>
              </a:solidFill>
            </a:endParaRP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Ethyl amine   </a:t>
            </a:r>
          </a:p>
          <a:p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6482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Methanamide</a:t>
            </a:r>
            <a:r>
              <a:rPr lang="en-US" sz="2400" u="none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Ethanamide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Propanamide</a:t>
            </a:r>
            <a:endParaRPr lang="en-US" sz="2400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pic>
        <p:nvPicPr>
          <p:cNvPr id="5" name="Content Placeholder 4" descr="08_06_Tab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772400" cy="491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8_07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464" y="21336"/>
            <a:ext cx="7815072" cy="681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g19_14-07T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535613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2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154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Monosaccharides - Simple carbohydrates that cannot be broken down by hydrolysis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119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11128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119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725" y="2743200"/>
            <a:ext cx="1273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52"/>
          <p:cNvSpPr>
            <a:spLocks noChangeArrowheads="1"/>
          </p:cNvSpPr>
          <p:nvPr/>
        </p:nvSpPr>
        <p:spPr bwMode="auto">
          <a:xfrm>
            <a:off x="533400" y="52578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D-(-)-glucose</a:t>
            </a:r>
          </a:p>
        </p:txBody>
      </p:sp>
      <p:sp>
        <p:nvSpPr>
          <p:cNvPr id="22540" name="Rectangle 154"/>
          <p:cNvSpPr>
            <a:spLocks noChangeArrowheads="1"/>
          </p:cNvSpPr>
          <p:nvPr/>
        </p:nvSpPr>
        <p:spPr bwMode="auto">
          <a:xfrm>
            <a:off x="2514600" y="53340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D-(+)-galactose</a:t>
            </a:r>
          </a:p>
        </p:txBody>
      </p:sp>
      <p:sp>
        <p:nvSpPr>
          <p:cNvPr id="22541" name="Rectangle 155"/>
          <p:cNvSpPr>
            <a:spLocks noChangeArrowheads="1"/>
          </p:cNvSpPr>
          <p:nvPr/>
        </p:nvSpPr>
        <p:spPr bwMode="auto">
          <a:xfrm>
            <a:off x="4876800" y="53340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D-(+)-mannose</a:t>
            </a:r>
          </a:p>
        </p:txBody>
      </p:sp>
      <p:sp>
        <p:nvSpPr>
          <p:cNvPr id="22542" name="Rectangle 156"/>
          <p:cNvSpPr>
            <a:spLocks noChangeArrowheads="1"/>
          </p:cNvSpPr>
          <p:nvPr/>
        </p:nvSpPr>
        <p:spPr bwMode="auto">
          <a:xfrm>
            <a:off x="7239000" y="53340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D-(-)-fructose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g20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7150"/>
            <a:ext cx="81534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Sugars form a ring in solution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0"/>
            <a:ext cx="2971800" cy="1703388"/>
          </a:xfrm>
          <a:noFill/>
        </p:spPr>
      </p:pic>
      <p:pic>
        <p:nvPicPr>
          <p:cNvPr id="2457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981200"/>
            <a:ext cx="2667000" cy="1508125"/>
          </a:xfrm>
          <a:noFill/>
        </p:spPr>
      </p:pic>
      <p:pic>
        <p:nvPicPr>
          <p:cNvPr id="24580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00400" y="3810000"/>
            <a:ext cx="2590800" cy="2060575"/>
          </a:xfrm>
          <a:noFill/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295400" y="41148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Sucrose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6553200" y="37338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Maltose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3581400" y="60198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Lactose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685800" y="304800"/>
            <a:ext cx="8229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Disaccharides - sugars consisting of 2 monosaccharides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20_12"/>
          <p:cNvPicPr>
            <a:picLocks noChangeAspect="1" noChangeArrowheads="1"/>
          </p:cNvPicPr>
          <p:nvPr/>
        </p:nvPicPr>
        <p:blipFill>
          <a:blip r:embed="rId2" cstate="print"/>
          <a:srcRect b="61560"/>
          <a:stretch>
            <a:fillRect/>
          </a:stretch>
        </p:blipFill>
        <p:spPr bwMode="auto">
          <a:xfrm>
            <a:off x="533400" y="2133600"/>
            <a:ext cx="84518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fg20_13"/>
          <p:cNvPicPr>
            <a:picLocks noChangeAspect="1" noChangeArrowheads="1"/>
          </p:cNvPicPr>
          <p:nvPr/>
        </p:nvPicPr>
        <p:blipFill>
          <a:blip r:embed="rId3" cstate="print"/>
          <a:srcRect b="60028"/>
          <a:stretch>
            <a:fillRect/>
          </a:stretch>
        </p:blipFill>
        <p:spPr bwMode="auto">
          <a:xfrm>
            <a:off x="381000" y="5105400"/>
            <a:ext cx="861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Polysaccharides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038600" y="3276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starch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886200" y="6248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cellulose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g20_01-01UN"/>
          <p:cNvPicPr>
            <a:picLocks noChangeAspect="1" noChangeArrowheads="1"/>
          </p:cNvPicPr>
          <p:nvPr/>
        </p:nvPicPr>
        <p:blipFill>
          <a:blip r:embed="rId2" cstate="print"/>
          <a:srcRect b="29715"/>
          <a:stretch>
            <a:fillRect/>
          </a:stretch>
        </p:blipFill>
        <p:spPr bwMode="auto">
          <a:xfrm>
            <a:off x="193675" y="2819400"/>
            <a:ext cx="8950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Proteins – composed of amino acid chains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G18_02-01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6460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Major Classes of Protein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mtClean="0"/>
              <a:t>Fibrous Proteins</a:t>
            </a:r>
          </a:p>
          <a:p>
            <a:pPr lvl="1" eaLnBrk="1" hangingPunct="1"/>
            <a:r>
              <a:rPr lang="en-US" smtClean="0"/>
              <a:t>Long rod-shaped or string-like molecules that can intertwine with each other and form strong fibers.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Globular Proteins</a:t>
            </a:r>
          </a:p>
          <a:p>
            <a:pPr lvl="1" eaLnBrk="1" hangingPunct="1"/>
            <a:r>
              <a:rPr lang="en-US" smtClean="0"/>
              <a:t>Folded to be spherical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structure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7239000" cy="2438400"/>
          </a:xfrm>
        </p:spPr>
        <p:txBody>
          <a:bodyPr/>
          <a:lstStyle/>
          <a:p>
            <a:pPr eaLnBrk="1" hangingPunct="1"/>
            <a:r>
              <a:rPr lang="en-US" sz="2800" smtClean="0"/>
              <a:t>refers to the number and sequence of amino acids in a peptide chain</a:t>
            </a:r>
          </a:p>
          <a:p>
            <a:pPr eaLnBrk="1" hangingPunct="1"/>
            <a:r>
              <a:rPr lang="en-US" sz="2800" smtClean="0"/>
              <a:t>the unique sequences of each of the proteins determine their shapes and properties</a:t>
            </a:r>
          </a:p>
        </p:txBody>
      </p:sp>
      <p:pic>
        <p:nvPicPr>
          <p:cNvPr id="28676" name="Picture 4" descr="fg20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66698"/>
          <a:stretch>
            <a:fillRect/>
          </a:stretch>
        </p:blipFill>
        <p:spPr>
          <a:xfrm>
            <a:off x="228600" y="4876800"/>
            <a:ext cx="8534400" cy="1184275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Refers to the ordered arrangement of the polypeptide backbone.</a:t>
            </a:r>
          </a:p>
          <a:p>
            <a:pPr eaLnBrk="1" hangingPunct="1"/>
            <a:r>
              <a:rPr lang="en-US" sz="2800" smtClean="0"/>
              <a:t>Alpha helix</a:t>
            </a:r>
          </a:p>
          <a:p>
            <a:pPr eaLnBrk="1" hangingPunct="1"/>
            <a:r>
              <a:rPr lang="en-US" sz="2800" smtClean="0"/>
              <a:t>Beta sheet</a:t>
            </a:r>
          </a:p>
        </p:txBody>
      </p:sp>
      <p:pic>
        <p:nvPicPr>
          <p:cNvPr id="29700" name="Picture 4" descr="fg20_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39558"/>
          <a:stretch>
            <a:fillRect/>
          </a:stretch>
        </p:blipFill>
        <p:spPr>
          <a:xfrm>
            <a:off x="0" y="4038600"/>
            <a:ext cx="5029200" cy="1458913"/>
          </a:xfrm>
          <a:noFill/>
        </p:spPr>
      </p:pic>
      <p:pic>
        <p:nvPicPr>
          <p:cNvPr id="29701" name="Picture 6" descr="fg20_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b="18796"/>
          <a:stretch>
            <a:fillRect/>
          </a:stretch>
        </p:blipFill>
        <p:spPr>
          <a:xfrm>
            <a:off x="5029200" y="4876800"/>
            <a:ext cx="3889375" cy="1776413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Tertiary structure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Refers to the unique 3-D shape that results from the unique folding of the secondary structure.</a:t>
            </a:r>
          </a:p>
        </p:txBody>
      </p:sp>
      <p:pic>
        <p:nvPicPr>
          <p:cNvPr id="30724" name="Picture 4" descr="fg20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447800"/>
            <a:ext cx="4038600" cy="389255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Function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Catalytic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Structural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Storage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Protective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Regulatory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Nerve impulse transmission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Transport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Enzymes</a:t>
            </a:r>
          </a:p>
        </p:txBody>
      </p:sp>
      <p:pic>
        <p:nvPicPr>
          <p:cNvPr id="32771" name="Picture 4" descr="fg20_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00200"/>
            <a:ext cx="5997575" cy="4525963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smtClean="0"/>
              <a:t>Denaturation of proteins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Denaturation is any process that results in the loss of a proteins native configuration and thus its activity.</a:t>
            </a:r>
            <a:endParaRPr lang="en-US" u="sng" smtClean="0"/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Denaturing agents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Heat and UV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Organic solvents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Strong acids and 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Detergents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Heavy Metals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Lipids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Lipids are biological molecules that are insoluble in water and soluble in organic solvents.</a:t>
            </a:r>
          </a:p>
          <a:p>
            <a:pPr lvl="1" eaLnBrk="1" hangingPunct="1"/>
            <a:r>
              <a:rPr lang="en-US" smtClean="0"/>
              <a:t>Saponifiable lipids  --  hydrolyzed to form carboxylic acid salts and alcohols.</a:t>
            </a:r>
          </a:p>
          <a:p>
            <a:pPr lvl="2" eaLnBrk="1" hangingPunct="1"/>
            <a:r>
              <a:rPr lang="en-US" smtClean="0"/>
              <a:t>tryglycerides</a:t>
            </a:r>
          </a:p>
          <a:p>
            <a:pPr lvl="1" eaLnBrk="1" hangingPunct="1"/>
            <a:r>
              <a:rPr lang="en-US" smtClean="0"/>
              <a:t>Nonsaponifiable lipids  --  not hydrolyzed</a:t>
            </a:r>
          </a:p>
          <a:p>
            <a:pPr lvl="2" eaLnBrk="1" hangingPunct="1"/>
            <a:r>
              <a:rPr lang="en-US" smtClean="0"/>
              <a:t>Cholesterol and steroids 	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Lipid Function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Energy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 X the calories of carbohydrates per gram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Important components of brain and nerve tissue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store and provide fat soluble vitamins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(Vitamins A, D, E, and K)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serve as protective padding and insulation for vital organs.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are a major constituent of cell membranes.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g20_13-01UN"/>
          <p:cNvPicPr>
            <a:picLocks noChangeAspect="1" noChangeArrowheads="1"/>
          </p:cNvPicPr>
          <p:nvPr/>
        </p:nvPicPr>
        <p:blipFill>
          <a:blip r:embed="rId2" cstate="print"/>
          <a:srcRect b="21152"/>
          <a:stretch>
            <a:fillRect/>
          </a:stretch>
        </p:blipFill>
        <p:spPr bwMode="auto">
          <a:xfrm>
            <a:off x="247650" y="1676400"/>
            <a:ext cx="889635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Triglycerides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Representing Organic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Molecular Formula 	--   C</a:t>
            </a:r>
            <a:r>
              <a:rPr lang="en-US" sz="2800" baseline="-25000" smtClean="0"/>
              <a:t>4</a:t>
            </a:r>
            <a:r>
              <a:rPr lang="en-US" sz="2800" smtClean="0"/>
              <a:t>H</a:t>
            </a:r>
            <a:r>
              <a:rPr lang="en-US" sz="2800" baseline="-25000" smtClean="0"/>
              <a:t>10</a:t>
            </a:r>
          </a:p>
          <a:p>
            <a:pPr eaLnBrk="1" hangingPunct="1"/>
            <a:r>
              <a:rPr lang="en-US" sz="2800" smtClean="0"/>
              <a:t>Complete structural formula –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Condensed structural formula –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Line formula  - 		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438400"/>
            <a:ext cx="3551238" cy="1158875"/>
          </a:xfrm>
          <a:noFill/>
        </p:spPr>
      </p:pic>
      <p:pic>
        <p:nvPicPr>
          <p:cNvPr id="717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4267200"/>
            <a:ext cx="3216275" cy="733425"/>
          </a:xfrm>
          <a:noFill/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791200"/>
            <a:ext cx="32956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fg20_13-03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5905"/>
          <a:stretch>
            <a:fillRect/>
          </a:stretch>
        </p:blipFill>
        <p:spPr>
          <a:xfrm>
            <a:off x="1143000" y="0"/>
            <a:ext cx="6781800" cy="2303463"/>
          </a:xfrm>
          <a:noFill/>
        </p:spPr>
      </p:pic>
      <p:pic>
        <p:nvPicPr>
          <p:cNvPr id="37891" name="Picture 8" descr="fg20_13-04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5158"/>
          <a:stretch>
            <a:fillRect/>
          </a:stretch>
        </p:blipFill>
        <p:spPr>
          <a:xfrm>
            <a:off x="914400" y="3429000"/>
            <a:ext cx="7162800" cy="1993900"/>
          </a:xfrm>
          <a:noFill/>
        </p:spPr>
      </p:pic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3200400" y="22098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Saturated fat</a:t>
            </a:r>
          </a:p>
        </p:txBody>
      </p:sp>
      <p:sp>
        <p:nvSpPr>
          <p:cNvPr id="37893" name="Text Box 13"/>
          <p:cNvSpPr txBox="1">
            <a:spLocks noChangeArrowheads="1"/>
          </p:cNvSpPr>
          <p:nvPr/>
        </p:nvSpPr>
        <p:spPr bwMode="auto">
          <a:xfrm>
            <a:off x="3352800" y="5486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Unsaturated fat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Pg185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0"/>
            <a:ext cx="4267200" cy="530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do soaps work??</a:t>
            </a:r>
            <a:endParaRPr lang="en-US" sz="4000" dirty="0"/>
          </a:p>
        </p:txBody>
      </p:sp>
      <p:pic>
        <p:nvPicPr>
          <p:cNvPr id="4" name="Picture 3" descr="06_Pg185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0912"/>
            <a:ext cx="8778240" cy="184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/>
              <a:t>Steroids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7848600" cy="3505200"/>
          </a:xfrm>
        </p:spPr>
        <p:txBody>
          <a:bodyPr/>
          <a:lstStyle/>
          <a:p>
            <a:pPr eaLnBrk="1" hangingPunct="1"/>
            <a:r>
              <a:rPr lang="en-US" sz="2800" smtClean="0"/>
              <a:t>Cholesterol 	</a:t>
            </a:r>
          </a:p>
          <a:p>
            <a:pPr lvl="1" eaLnBrk="1" hangingPunct="1"/>
            <a:r>
              <a:rPr lang="en-US" sz="2400" smtClean="0"/>
              <a:t>most  prevalent steroid</a:t>
            </a:r>
          </a:p>
          <a:p>
            <a:pPr lvl="1" eaLnBrk="1" hangingPunct="1"/>
            <a:r>
              <a:rPr lang="en-US" sz="2400" smtClean="0"/>
              <a:t>membrane component</a:t>
            </a:r>
          </a:p>
          <a:p>
            <a:pPr lvl="1" eaLnBrk="1" hangingPunct="1"/>
            <a:r>
              <a:rPr lang="en-US" sz="2400" smtClean="0"/>
              <a:t>combines with fatty acids and abnormal muscle tissue in atherosclerosis</a:t>
            </a:r>
          </a:p>
          <a:p>
            <a:pPr lvl="1" eaLnBrk="1" hangingPunct="1"/>
            <a:r>
              <a:rPr lang="en-US" sz="2400" smtClean="0"/>
              <a:t>Cholesterol is precursor to other steroids including bile salts, sex hormones, vitamin D, and adrenocortaid hormones.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46396"/>
          <a:stretch>
            <a:fillRect/>
          </a:stretch>
        </p:blipFill>
        <p:spPr>
          <a:xfrm>
            <a:off x="5715000" y="1600200"/>
            <a:ext cx="1700213" cy="1000125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Nucleic acids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Contain genetic information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Nucleotide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4008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nucleotide</a:t>
            </a:r>
            <a:r>
              <a:rPr lang="en-US" dirty="0" smtClean="0"/>
              <a:t> in DNA consists of one of the 4 bases linked to a </a:t>
            </a:r>
            <a:r>
              <a:rPr lang="en-US" dirty="0" err="1" smtClean="0"/>
              <a:t>deoxyribose</a:t>
            </a:r>
            <a:r>
              <a:rPr lang="en-US" dirty="0" smtClean="0"/>
              <a:t> sugar which is linked to a phosphate:</a:t>
            </a:r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Adenine </a:t>
            </a:r>
            <a:r>
              <a:rPr lang="en-US" dirty="0" err="1" smtClean="0"/>
              <a:t>deoxyribonucleotide</a:t>
            </a:r>
            <a:r>
              <a:rPr lang="en-US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2011 John Wiley &amp; Sons,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58980211-1F2D-4BD3-81AA-C2D0C9399F7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6019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24400"/>
            <a:ext cx="38100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7338" y="1633538"/>
            <a:ext cx="83343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5575" y="3289300"/>
            <a:ext cx="106521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902200"/>
            <a:ext cx="1473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648200" cy="5943600"/>
          </a:xfrm>
        </p:spPr>
        <p:txBody>
          <a:bodyPr/>
          <a:lstStyle/>
          <a:p>
            <a:r>
              <a:rPr lang="en-US" sz="2800" b="1" dirty="0" smtClean="0"/>
              <a:t>DNA</a:t>
            </a:r>
            <a:r>
              <a:rPr lang="en-US" sz="2800" dirty="0" smtClean="0"/>
              <a:t> is a polymeric substance made up of thousands of units called </a:t>
            </a:r>
            <a:r>
              <a:rPr lang="en-US" sz="2800" b="1" dirty="0" smtClean="0"/>
              <a:t>nucleotides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structure of DNA consists of two polymeric </a:t>
            </a:r>
            <a:r>
              <a:rPr lang="en-US" sz="2800" dirty="0" smtClean="0">
                <a:cs typeface="Times New Roman" pitchFamily="18" charset="0"/>
              </a:rPr>
              <a:t>strands of nucleotides in the form of a double helix.</a:t>
            </a:r>
          </a:p>
          <a:p>
            <a:r>
              <a:rPr lang="en-US" sz="2800" dirty="0" smtClean="0">
                <a:cs typeface="Times New Roman" pitchFamily="18" charset="0"/>
              </a:rPr>
              <a:t>The sequence of </a:t>
            </a:r>
            <a:r>
              <a:rPr lang="en-US" sz="2800" b="1" dirty="0" smtClean="0">
                <a:cs typeface="Times New Roman" pitchFamily="18" charset="0"/>
              </a:rPr>
              <a:t>base pairs</a:t>
            </a:r>
            <a:r>
              <a:rPr lang="en-US" sz="2800" dirty="0" smtClean="0">
                <a:cs typeface="Times New Roman" pitchFamily="18" charset="0"/>
              </a:rPr>
              <a:t> in the DNA is the genetic code for the individual.</a:t>
            </a:r>
            <a:endParaRPr lang="en-US" sz="2800" b="1" dirty="0" smtClean="0">
              <a:cs typeface="Times New Roman" pitchFamily="18" charset="0"/>
            </a:endParaRP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 DNA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A701759F-0128-4EC8-A46F-F7861D98DB2B}" type="slidenum">
              <a:rPr lang="en-US"/>
              <a:pPr>
                <a:defRPr/>
              </a:pPr>
              <a:t>55</a:t>
            </a:fld>
            <a:endParaRPr lang="en-US"/>
          </a:p>
        </p:txBody>
      </p:sp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11300"/>
            <a:ext cx="4038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sz="3000" b="1" dirty="0" smtClean="0"/>
              <a:t>RNA</a:t>
            </a:r>
            <a:r>
              <a:rPr lang="en-US" sz="3000" dirty="0" smtClean="0"/>
              <a:t> is a single stranded polymer of nucleotides that contains ribose rather than </a:t>
            </a:r>
            <a:r>
              <a:rPr lang="en-US" sz="3000" dirty="0" err="1" smtClean="0"/>
              <a:t>deoxyribose</a:t>
            </a:r>
            <a:r>
              <a:rPr lang="en-US" sz="3000" dirty="0" smtClean="0"/>
              <a:t> and the base </a:t>
            </a:r>
            <a:r>
              <a:rPr lang="en-US" sz="3000" dirty="0" err="1" smtClean="0"/>
              <a:t>uracil</a:t>
            </a:r>
            <a:r>
              <a:rPr lang="en-US" sz="3000" dirty="0" smtClean="0"/>
              <a:t> rather than thymine.</a:t>
            </a:r>
          </a:p>
          <a:p>
            <a:r>
              <a:rPr lang="en-US" sz="3000" dirty="0" smtClean="0"/>
              <a:t>The main function of RNA is to direct the synthesis of proteins in the </a:t>
            </a:r>
            <a:r>
              <a:rPr lang="en-US" sz="3000" dirty="0" err="1" smtClean="0"/>
              <a:t>ribosomes</a:t>
            </a:r>
            <a:r>
              <a:rPr lang="en-US" sz="3000" dirty="0" smtClean="0"/>
              <a:t> of the cell.</a:t>
            </a:r>
          </a:p>
          <a:p>
            <a:r>
              <a:rPr lang="en-US" sz="3000" b="1" dirty="0" smtClean="0"/>
              <a:t>Transcription</a:t>
            </a:r>
            <a:r>
              <a:rPr lang="en-US" sz="3000" dirty="0" smtClean="0"/>
              <a:t> is the process by which DNA directs the synthesis of three types of RNA: messenger RNA, transfer RNA and ribosomal RNA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8C1A9CF4-905C-4BEB-B2AD-3826F4E3FD59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</a:t>
            </a:r>
            <a:fld id="{437897C8-4EC1-4B31-A5CF-09229BE88C8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9397" name="Picture 2" descr="fig_20_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18_02-05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21013"/>
            <a:ext cx="754380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pPr eaLnBrk="1" hangingPunct="1"/>
            <a:r>
              <a:rPr lang="en-US" sz="4000" smtClean="0"/>
              <a:t>Isomers - Compounds that have the same molecular formula but different structural formulas.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G18_02-06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66850"/>
            <a:ext cx="5867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Isomers of Hexane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Nomenclature – alkanes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Find the longest chain of carbon atoms --- this is the base name of the alkane.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Alkyl groups branch off of the main chain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 chain is numbered   to show where alkyl groups are attached.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G18_02-09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7063"/>
            <a:ext cx="845820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 this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932</Words>
  <Application>Microsoft Office PowerPoint</Application>
  <PresentationFormat>On-screen Show (4:3)</PresentationFormat>
  <Paragraphs>217</Paragraphs>
  <Slides>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Default Design</vt:lpstr>
      <vt:lpstr>Structure</vt:lpstr>
      <vt:lpstr>Struct</vt:lpstr>
      <vt:lpstr>Organic and Biochemistry</vt:lpstr>
      <vt:lpstr>Carbon always has 4 bonds</vt:lpstr>
      <vt:lpstr>Slide 3</vt:lpstr>
      <vt:lpstr>Slide 4</vt:lpstr>
      <vt:lpstr>Representing Organic Compounds</vt:lpstr>
      <vt:lpstr>Isomers - Compounds that have the same molecular formula but different structural formulas.</vt:lpstr>
      <vt:lpstr>Isomers of Hexane</vt:lpstr>
      <vt:lpstr>Nomenclature – alkanes</vt:lpstr>
      <vt:lpstr>Name this compound</vt:lpstr>
      <vt:lpstr>Longest chain highlighted</vt:lpstr>
      <vt:lpstr>2 carbon group attached to main chain</vt:lpstr>
      <vt:lpstr>3-ethyl hexane</vt:lpstr>
      <vt:lpstr>Slide 13</vt:lpstr>
      <vt:lpstr>4-ethyl-2-methyl heptane</vt:lpstr>
      <vt:lpstr>Cycloalkanes</vt:lpstr>
      <vt:lpstr>Physiological Properties of Alkanes</vt:lpstr>
      <vt:lpstr>Properties of Alkanes</vt:lpstr>
      <vt:lpstr>Properties of Alkanes</vt:lpstr>
      <vt:lpstr>Properties of Alkanes</vt:lpstr>
      <vt:lpstr>Unsaturated Hydrocarbons</vt:lpstr>
      <vt:lpstr>Alkenes – double bonds</vt:lpstr>
      <vt:lpstr>Alkynes – triple bonds</vt:lpstr>
      <vt:lpstr>Functional Groups in Organic Compounds</vt:lpstr>
      <vt:lpstr>Slide 24</vt:lpstr>
      <vt:lpstr>Aldehydes and Ketones</vt:lpstr>
      <vt:lpstr>Aldehydes and Ketones</vt:lpstr>
      <vt:lpstr>Carboxylic Acids and Esters</vt:lpstr>
      <vt:lpstr>Carboxylic Acids and Esters</vt:lpstr>
      <vt:lpstr>Amines and Amides</vt:lpstr>
      <vt:lpstr>Amines and Amides</vt:lpstr>
      <vt:lpstr>Amino Acids</vt:lpstr>
      <vt:lpstr>Slide 32</vt:lpstr>
      <vt:lpstr>Slide 33</vt:lpstr>
      <vt:lpstr>Slide 34</vt:lpstr>
      <vt:lpstr>Monosaccharides - Simple carbohydrates that cannot be broken down by hydrolysis</vt:lpstr>
      <vt:lpstr>Sugars form a ring in solution</vt:lpstr>
      <vt:lpstr>Slide 37</vt:lpstr>
      <vt:lpstr>Polysaccharides</vt:lpstr>
      <vt:lpstr>Proteins – composed of amino acid chains</vt:lpstr>
      <vt:lpstr>Major Classes of Protein</vt:lpstr>
      <vt:lpstr>Primary structure</vt:lpstr>
      <vt:lpstr>Secondary structure</vt:lpstr>
      <vt:lpstr>Tertiary structure</vt:lpstr>
      <vt:lpstr>Protein Function</vt:lpstr>
      <vt:lpstr>Enzymes</vt:lpstr>
      <vt:lpstr>Denaturation of proteins</vt:lpstr>
      <vt:lpstr>Lipids</vt:lpstr>
      <vt:lpstr>Lipid Function</vt:lpstr>
      <vt:lpstr>Triglycerides</vt:lpstr>
      <vt:lpstr>Slide 50</vt:lpstr>
      <vt:lpstr>Slide 51</vt:lpstr>
      <vt:lpstr>Steroids </vt:lpstr>
      <vt:lpstr>Nucleic acids</vt:lpstr>
      <vt:lpstr>Nucleotide</vt:lpstr>
      <vt:lpstr> DNA</vt:lpstr>
      <vt:lpstr>RNA</vt:lpstr>
      <vt:lpstr>Slide 57</vt:lpstr>
    </vt:vector>
  </TitlesOfParts>
  <Company>GCCCD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and Biochemistry</dc:title>
  <dc:creator>cary.willard</dc:creator>
  <cp:lastModifiedBy>Cary Willard</cp:lastModifiedBy>
  <cp:revision>15</cp:revision>
  <dcterms:created xsi:type="dcterms:W3CDTF">2005-12-01T21:35:46Z</dcterms:created>
  <dcterms:modified xsi:type="dcterms:W3CDTF">2013-01-10T04:25:08Z</dcterms:modified>
</cp:coreProperties>
</file>